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759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80" d="100"/>
          <a:sy n="80" d="100"/>
        </p:scale>
        <p:origin x="-103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quarter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8A76C836-097C-41C5-8768-113E17F1AD4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2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3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6A67694C-CCDA-49AF-912C-30B5280582B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08/01/40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067944" y="2708920"/>
            <a:ext cx="4752528" cy="1470025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Student's Name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>
                <a:solidFill>
                  <a:srgbClr val="0070C0"/>
                </a:solidFill>
              </a:rPr>
              <a:t>AHMED MOHAMMED </a:t>
            </a:r>
            <a:r>
              <a:rPr lang="ar-SA" sz="3600" dirty="0" smtClean="0">
                <a:solidFill>
                  <a:srgbClr val="0070C0"/>
                </a:solidFill>
              </a:rPr>
              <a:t> </a:t>
            </a:r>
            <a:r>
              <a:rPr lang="en-US" sz="3600" dirty="0" smtClean="0">
                <a:solidFill>
                  <a:srgbClr val="0070C0"/>
                </a:solidFill>
              </a:rPr>
              <a:t>MASHYAKHI</a:t>
            </a:r>
            <a:endParaRPr lang="ar-SA" dirty="0">
              <a:solidFill>
                <a:srgbClr val="0070C0"/>
              </a:solidFill>
            </a:endParaRPr>
          </a:p>
        </p:txBody>
      </p:sp>
      <p:pic>
        <p:nvPicPr>
          <p:cNvPr id="4" name="صورة 3" descr="شعار الجامعة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923928" y="188640"/>
            <a:ext cx="1584176" cy="158417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5" name="صورة 4" descr="شعار الجامعة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51520" y="260648"/>
            <a:ext cx="1584176" cy="124605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صورة 5" descr="شعار الجامعة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1916832"/>
            <a:ext cx="3096344" cy="43204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7" name="عنوان 1"/>
          <p:cNvSpPr txBox="1">
            <a:spLocks/>
          </p:cNvSpPr>
          <p:nvPr/>
        </p:nvSpPr>
        <p:spPr>
          <a:xfrm>
            <a:off x="5796136" y="188640"/>
            <a:ext cx="3131840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b="1" dirty="0" smtClean="0">
                <a:solidFill>
                  <a:srgbClr val="00B050"/>
                </a:solidFill>
              </a:rPr>
              <a:t>Kingdom of Saudi Arabia </a:t>
            </a:r>
          </a:p>
          <a:p>
            <a:pPr lvl="0" algn="ctr">
              <a:spcBef>
                <a:spcPct val="0"/>
              </a:spcBef>
            </a:pPr>
            <a:r>
              <a:rPr lang="en-US" sz="2400" b="1" dirty="0" smtClean="0">
                <a:solidFill>
                  <a:srgbClr val="00B050"/>
                </a:solidFill>
              </a:rPr>
              <a:t>Ministry of education </a:t>
            </a:r>
          </a:p>
          <a:p>
            <a:pPr lvl="0" algn="ctr">
              <a:spcBef>
                <a:spcPct val="0"/>
              </a:spcBef>
            </a:pPr>
            <a:r>
              <a:rPr lang="en-US" sz="2400" b="1" dirty="0" smtClean="0">
                <a:solidFill>
                  <a:srgbClr val="00B050"/>
                </a:solidFill>
              </a:rPr>
              <a:t>King Khalid University</a:t>
            </a:r>
            <a:endParaRPr kumimoji="0" lang="ar-SA" sz="28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عنوان 1"/>
          <p:cNvSpPr txBox="1">
            <a:spLocks/>
          </p:cNvSpPr>
          <p:nvPr/>
        </p:nvSpPr>
        <p:spPr>
          <a:xfrm>
            <a:off x="4067944" y="4509120"/>
            <a:ext cx="4752528" cy="1470025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7500"/>
          </a:bodyPr>
          <a:lstStyle/>
          <a:p>
            <a:pPr algn="ctr"/>
            <a:r>
              <a:rPr lang="en-US" sz="5300" b="1" dirty="0" smtClean="0">
                <a:solidFill>
                  <a:srgbClr val="C00000"/>
                </a:solidFill>
              </a:rPr>
              <a:t>DR</a:t>
            </a:r>
          </a:p>
          <a:p>
            <a:pPr algn="ctr"/>
            <a:r>
              <a:rPr lang="en-US" sz="2900" b="1" dirty="0" smtClean="0"/>
              <a:t>HAMED  AL_SHAHRANI</a:t>
            </a:r>
            <a:endParaRPr kumimoji="0" lang="ar-SA" sz="45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714348" y="285728"/>
            <a:ext cx="7772400" cy="88005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85000" lnSpcReduction="20000"/>
          </a:bodyPr>
          <a:lstStyle/>
          <a:p>
            <a:pPr marL="449263" lvl="0" indent="-449263" algn="ctr" rtl="0">
              <a:lnSpc>
                <a:spcPct val="150000"/>
              </a:lnSpc>
              <a:spcBef>
                <a:spcPct val="0"/>
              </a:spcBef>
            </a:pP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Disadvantages of E – learning.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500034" y="1643050"/>
            <a:ext cx="3955976" cy="3429024"/>
          </a:xfrm>
          <a:prstGeom prst="rect">
            <a:avLst/>
          </a:prstGeom>
        </p:spPr>
        <p:txBody>
          <a:bodyPr vert="horz" lIns="91440" tIns="45720" rIns="91440" bIns="45720" rtlCol="1" anchor="t">
            <a:noAutofit/>
          </a:bodyPr>
          <a:lstStyle/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It needs a high cost especially at the beginning.</a:t>
            </a:r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There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is no direct interaction between teacher and learner</a:t>
            </a:r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Difficulty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the student learns about his colleagues because they are from different places.</a:t>
            </a:r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/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/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/>
          </a:p>
          <a:p>
            <a:pPr marL="342900" lvl="0" indent="-34290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683568" y="162826"/>
            <a:ext cx="7772400" cy="837282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1" anchor="t">
            <a:normAutofit fontScale="85000" lnSpcReduction="20000"/>
          </a:bodyPr>
          <a:lstStyle/>
          <a:p>
            <a:pPr marL="449263" lvl="0" indent="-449263" algn="ctr" rtl="0">
              <a:lnSpc>
                <a:spcPct val="150000"/>
              </a:lnSpc>
              <a:spcBef>
                <a:spcPct val="0"/>
              </a:spcBef>
            </a:pPr>
            <a:r>
              <a:rPr lang="en-US" sz="4400" b="1" dirty="0" smtClean="0">
                <a:solidFill>
                  <a:srgbClr val="002060"/>
                </a:solidFill>
              </a:rPr>
              <a:t>Types of E-learning.</a:t>
            </a:r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642910" y="1345328"/>
            <a:ext cx="7772400" cy="1655044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92500" lnSpcReduction="20000"/>
          </a:bodyPr>
          <a:lstStyle/>
          <a:p>
            <a:pPr algn="l"/>
            <a:r>
              <a:rPr lang="en-US" sz="2800" b="1" u="sng" dirty="0" smtClean="0">
                <a:solidFill>
                  <a:srgbClr val="C00000"/>
                </a:solidFill>
              </a:rPr>
              <a:t>First</a:t>
            </a:r>
            <a:r>
              <a:rPr lang="en-US" sz="2800" b="1" dirty="0" smtClean="0">
                <a:solidFill>
                  <a:srgbClr val="C00000"/>
                </a:solidFill>
              </a:rPr>
              <a:t> :Synchronous E-Learning</a:t>
            </a:r>
          </a:p>
          <a:p>
            <a:pPr algn="l"/>
            <a:endParaRPr lang="en-US" dirty="0" smtClean="0"/>
          </a:p>
          <a:p>
            <a:pPr algn="l"/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Direct interaction </a:t>
            </a:r>
            <a:r>
              <a:rPr lang="en-US" sz="2600" b="1" dirty="0" smtClean="0"/>
              <a:t>between </a:t>
            </a:r>
            <a:r>
              <a:rPr lang="en-US" sz="2600" b="1" dirty="0" smtClean="0">
                <a:solidFill>
                  <a:schemeClr val="accent3">
                    <a:lumMod val="75000"/>
                  </a:schemeClr>
                </a:solidFill>
              </a:rPr>
              <a:t>teacher and learner </a:t>
            </a:r>
            <a:r>
              <a:rPr lang="en-US" sz="2600" b="1" dirty="0" smtClean="0"/>
              <a:t>through </a:t>
            </a:r>
            <a:r>
              <a:rPr lang="en-US" sz="2600" b="1" dirty="0" smtClean="0">
                <a:solidFill>
                  <a:srgbClr val="FF0000"/>
                </a:solidFill>
              </a:rPr>
              <a:t>instant chat </a:t>
            </a:r>
            <a:r>
              <a:rPr lang="en-US" sz="2600" b="1" dirty="0" smtClean="0"/>
              <a:t>or </a:t>
            </a:r>
            <a:r>
              <a:rPr lang="en-US" sz="2600" b="1" dirty="0" smtClean="0">
                <a:solidFill>
                  <a:schemeClr val="accent5">
                    <a:lumMod val="75000"/>
                  </a:schemeClr>
                </a:solidFill>
              </a:rPr>
              <a:t>virtual classes</a:t>
            </a:r>
            <a:r>
              <a:rPr lang="en-US" sz="2600" b="1" dirty="0" smtClean="0"/>
              <a:t>.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642910" y="2857496"/>
            <a:ext cx="7772400" cy="3000396"/>
          </a:xfrm>
          <a:prstGeom prst="rect">
            <a:avLst/>
          </a:prstGeom>
        </p:spPr>
        <p:txBody>
          <a:bodyPr vert="horz" lIns="91440" tIns="45720" rIns="91440" bIns="45720" rtlCol="1" anchor="t">
            <a:noAutofit/>
          </a:bodyPr>
          <a:lstStyle/>
          <a:p>
            <a:pPr algn="l" rtl="0"/>
            <a:r>
              <a:rPr lang="en-US" sz="2400" b="1" dirty="0" smtClean="0">
                <a:solidFill>
                  <a:srgbClr val="0070C0"/>
                </a:solidFill>
              </a:rPr>
              <a:t>Synchronous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</a:rPr>
              <a:t>e-learning tools:</a:t>
            </a:r>
          </a:p>
          <a:p>
            <a:pPr algn="l" rtl="0"/>
            <a:endParaRPr lang="en-US" sz="2400" b="1" dirty="0" smtClean="0">
              <a:solidFill>
                <a:srgbClr val="0070C0"/>
              </a:solidFill>
            </a:endParaRPr>
          </a:p>
          <a:p>
            <a:pPr marL="177800" indent="-1778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(whit Board)</a:t>
            </a:r>
          </a:p>
          <a:p>
            <a:pPr marL="177800" indent="-1778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(Virtual Classroom)</a:t>
            </a:r>
          </a:p>
          <a:p>
            <a:pPr marL="177800" indent="-17780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400" b="1" dirty="0" smtClean="0"/>
              <a:t>(Video Conferencing)</a:t>
            </a:r>
          </a:p>
          <a:p>
            <a:pPr marL="177800" indent="-177800" algn="l" rtl="0">
              <a:lnSpc>
                <a:spcPct val="150000"/>
              </a:lnSpc>
              <a:buFont typeface="+mj-lt"/>
              <a:buAutoNum type="arabicPeriod"/>
            </a:pPr>
            <a:r>
              <a:rPr lang="ar-SA" sz="2400" b="1" dirty="0" smtClean="0"/>
              <a:t> </a:t>
            </a:r>
            <a:r>
              <a:rPr lang="en-US" sz="2400" b="1" dirty="0" smtClean="0"/>
              <a:t>(Chatting Rooms)</a:t>
            </a:r>
          </a:p>
          <a:p>
            <a:pPr algn="l" rtl="0"/>
            <a:r>
              <a:rPr lang="en-US" sz="600" b="1" dirty="0" smtClean="0"/>
              <a:t> </a:t>
            </a:r>
          </a:p>
          <a:p>
            <a:pPr algn="l" rtl="0"/>
            <a:endParaRPr lang="ar-SA" sz="600" b="1" dirty="0" smtClean="0"/>
          </a:p>
          <a:p>
            <a:pPr algn="l" rtl="0"/>
            <a:r>
              <a:rPr lang="ar-SA" sz="600" b="1" dirty="0" smtClean="0"/>
              <a:t/>
            </a:r>
            <a:br>
              <a:rPr lang="ar-SA" sz="600" b="1" dirty="0" smtClean="0"/>
            </a:br>
            <a:endParaRPr lang="ar-SA" sz="6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1"/>
          <p:cNvSpPr txBox="1">
            <a:spLocks/>
          </p:cNvSpPr>
          <p:nvPr/>
        </p:nvSpPr>
        <p:spPr>
          <a:xfrm>
            <a:off x="728690" y="1052736"/>
            <a:ext cx="7772400" cy="2161950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85000" lnSpcReduction="20000"/>
          </a:bodyPr>
          <a:lstStyle/>
          <a:p>
            <a:pPr algn="l"/>
            <a:r>
              <a:rPr lang="en-US" sz="2600" b="1" dirty="0" smtClean="0">
                <a:solidFill>
                  <a:srgbClr val="00759E"/>
                </a:solidFill>
              </a:rPr>
              <a:t>Second : Asynchronous E-Learning</a:t>
            </a:r>
          </a:p>
          <a:p>
            <a:pPr algn="l"/>
            <a:endParaRPr lang="en-US" dirty="0" smtClean="0">
              <a:solidFill>
                <a:srgbClr val="00B050"/>
              </a:solidFill>
            </a:endParaRPr>
          </a:p>
          <a:p>
            <a:pPr algn="l"/>
            <a:r>
              <a:rPr lang="en-US" sz="2600" b="1" dirty="0" smtClean="0">
                <a:solidFill>
                  <a:srgbClr val="00B050"/>
                </a:solidFill>
              </a:rPr>
              <a:t>Indirect interaction </a:t>
            </a:r>
            <a:r>
              <a:rPr lang="en-US" sz="2600" b="1" dirty="0" smtClean="0"/>
              <a:t>between 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</a:rPr>
              <a:t>the teacher and the learner </a:t>
            </a:r>
            <a:r>
              <a:rPr lang="en-US" sz="2600" b="1" dirty="0" smtClean="0"/>
              <a:t>by </a:t>
            </a:r>
            <a:r>
              <a:rPr lang="en-US" sz="2600" b="1" dirty="0" smtClean="0">
                <a:solidFill>
                  <a:schemeClr val="accent1">
                    <a:lumMod val="75000"/>
                  </a:schemeClr>
                </a:solidFill>
              </a:rPr>
              <a:t>using the learner's content </a:t>
            </a:r>
            <a:r>
              <a:rPr lang="en-US" sz="2600" b="1" dirty="0" smtClean="0"/>
              <a:t>only then interacting by e-mail with the teacher to question and then reply from the teacher at a later time.</a:t>
            </a:r>
          </a:p>
          <a:p>
            <a:pPr algn="l"/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6" name="عنوان 1"/>
          <p:cNvSpPr txBox="1">
            <a:spLocks/>
          </p:cNvSpPr>
          <p:nvPr/>
        </p:nvSpPr>
        <p:spPr>
          <a:xfrm>
            <a:off x="785786" y="3000372"/>
            <a:ext cx="7772400" cy="2857520"/>
          </a:xfrm>
          <a:prstGeom prst="rect">
            <a:avLst/>
          </a:prstGeom>
        </p:spPr>
        <p:txBody>
          <a:bodyPr vert="horz" lIns="91440" tIns="45720" rIns="91440" bIns="45720" rtlCol="1" anchor="t">
            <a:noAutofit/>
          </a:bodyPr>
          <a:lstStyle/>
          <a:p>
            <a:pPr algn="l" rtl="0"/>
            <a:r>
              <a:rPr lang="en-US" sz="2400" b="1" dirty="0" smtClean="0">
                <a:solidFill>
                  <a:srgbClr val="C00000"/>
                </a:solidFill>
              </a:rPr>
              <a:t>Asynchronous electronic learning tools:</a:t>
            </a:r>
            <a:endParaRPr lang="ar-SA" sz="2400" b="1" dirty="0" smtClean="0">
              <a:solidFill>
                <a:srgbClr val="C00000"/>
              </a:solidFill>
            </a:endParaRPr>
          </a:p>
          <a:p>
            <a:pPr marL="263525" indent="-263525" algn="l" rtl="0">
              <a:buFont typeface="+mj-lt"/>
              <a:buAutoNum type="arabicPeriod"/>
              <a:tabLst>
                <a:tab pos="263525" algn="l"/>
              </a:tabLst>
            </a:pPr>
            <a:endParaRPr lang="ar-SA" sz="2000" b="1" dirty="0" smtClean="0"/>
          </a:p>
          <a:p>
            <a:pPr marL="263525" indent="-263525" algn="l" rtl="0">
              <a:lnSpc>
                <a:spcPct val="150000"/>
              </a:lnSpc>
              <a:buFont typeface="+mj-lt"/>
              <a:buAutoNum type="arabicPeriod"/>
              <a:tabLst>
                <a:tab pos="263525" algn="l"/>
              </a:tabLst>
            </a:pPr>
            <a:r>
              <a:rPr lang="en-US" sz="2000" b="1" dirty="0" smtClean="0"/>
              <a:t>   </a:t>
            </a:r>
            <a:r>
              <a:rPr lang="ar-SA" sz="2000" b="1" dirty="0" smtClean="0"/>
              <a:t> </a:t>
            </a:r>
            <a:r>
              <a:rPr lang="en-US" sz="2000" b="1" dirty="0" smtClean="0"/>
              <a:t>(E-mail)</a:t>
            </a:r>
          </a:p>
          <a:p>
            <a:pPr marL="263525" indent="-263525" algn="l" rtl="0">
              <a:lnSpc>
                <a:spcPct val="150000"/>
              </a:lnSpc>
              <a:buFont typeface="+mj-lt"/>
              <a:buAutoNum type="arabicPeriod"/>
              <a:tabLst>
                <a:tab pos="263525" algn="l"/>
              </a:tabLst>
            </a:pPr>
            <a:r>
              <a:rPr lang="en-US" sz="2000" b="1" dirty="0" smtClean="0"/>
              <a:t>   </a:t>
            </a:r>
            <a:r>
              <a:rPr lang="ar-SA" sz="2000" b="1" dirty="0" smtClean="0"/>
              <a:t> </a:t>
            </a:r>
            <a:r>
              <a:rPr lang="en-US" sz="2000" b="1" dirty="0" smtClean="0"/>
              <a:t>(World Wide Web)</a:t>
            </a:r>
          </a:p>
          <a:p>
            <a:pPr marL="263525" indent="-263525" algn="l" rtl="0">
              <a:lnSpc>
                <a:spcPct val="150000"/>
              </a:lnSpc>
              <a:buFont typeface="+mj-lt"/>
              <a:buAutoNum type="arabicPeriod"/>
              <a:tabLst>
                <a:tab pos="263525" algn="l"/>
              </a:tabLst>
            </a:pPr>
            <a:r>
              <a:rPr lang="en-US" sz="2000" b="1" dirty="0" smtClean="0"/>
              <a:t>   </a:t>
            </a:r>
            <a:r>
              <a:rPr lang="ar-SA" sz="2000" b="1" dirty="0" smtClean="0"/>
              <a:t> </a:t>
            </a:r>
            <a:r>
              <a:rPr lang="en-US" sz="2000" b="1" dirty="0" smtClean="0"/>
              <a:t>(Mailing List)</a:t>
            </a:r>
          </a:p>
          <a:p>
            <a:pPr marL="263525" indent="-263525" algn="l" rtl="0">
              <a:lnSpc>
                <a:spcPct val="150000"/>
              </a:lnSpc>
              <a:buFont typeface="+mj-lt"/>
              <a:buAutoNum type="arabicPeriod"/>
              <a:tabLst>
                <a:tab pos="263525" algn="l"/>
              </a:tabLst>
            </a:pPr>
            <a:r>
              <a:rPr lang="en-US" sz="2000" b="1" dirty="0" smtClean="0"/>
              <a:t>   </a:t>
            </a:r>
            <a:r>
              <a:rPr lang="ar-SA" sz="2000" b="1" dirty="0" smtClean="0"/>
              <a:t> </a:t>
            </a:r>
            <a:r>
              <a:rPr lang="en-US" sz="2000" b="1" dirty="0" smtClean="0"/>
              <a:t>(Discussion Groups)</a:t>
            </a:r>
          </a:p>
          <a:p>
            <a:pPr marL="263525" indent="-263525" algn="l" rtl="0">
              <a:lnSpc>
                <a:spcPct val="150000"/>
              </a:lnSpc>
              <a:buFont typeface="+mj-lt"/>
              <a:buAutoNum type="arabicPeriod"/>
              <a:tabLst>
                <a:tab pos="263525" algn="l"/>
              </a:tabLst>
            </a:pPr>
            <a:r>
              <a:rPr lang="en-US" sz="2000" b="1" dirty="0" smtClean="0"/>
              <a:t>   </a:t>
            </a:r>
            <a:r>
              <a:rPr lang="ar-SA" sz="2000" b="1" dirty="0" smtClean="0"/>
              <a:t> </a:t>
            </a:r>
            <a:r>
              <a:rPr lang="en-US" sz="2000" b="1" dirty="0" smtClean="0"/>
              <a:t>(Files Transfer)</a:t>
            </a:r>
          </a:p>
          <a:p>
            <a:pPr marL="263525" indent="-263525" algn="l" rtl="0">
              <a:lnSpc>
                <a:spcPct val="150000"/>
              </a:lnSpc>
              <a:buFont typeface="+mj-lt"/>
              <a:buAutoNum type="arabicPeriod"/>
              <a:tabLst>
                <a:tab pos="263525" algn="l"/>
              </a:tabLst>
            </a:pPr>
            <a:r>
              <a:rPr lang="en-US" sz="2000" b="1" dirty="0" smtClean="0"/>
              <a:t>  </a:t>
            </a:r>
            <a:r>
              <a:rPr lang="ar-SA" sz="2000" b="1" dirty="0" smtClean="0"/>
              <a:t> </a:t>
            </a:r>
            <a:r>
              <a:rPr lang="en-US" sz="2000" b="1" dirty="0" smtClean="0"/>
              <a:t>(CD)</a:t>
            </a:r>
          </a:p>
          <a:p>
            <a:pPr algn="l" rtl="0"/>
            <a:endParaRPr lang="en-US" sz="2000" dirty="0" smtClean="0"/>
          </a:p>
          <a:p>
            <a:pPr algn="l" rtl="0"/>
            <a:endParaRPr lang="ar-SA" sz="2000" dirty="0" smtClean="0"/>
          </a:p>
          <a:p>
            <a:pPr algn="l" rtl="0"/>
            <a:r>
              <a:rPr lang="ar-SA" sz="2000" dirty="0" smtClean="0"/>
              <a:t/>
            </a:r>
            <a:br>
              <a:rPr lang="ar-SA" sz="2000" dirty="0" smtClean="0"/>
            </a:br>
            <a:endParaRPr lang="ar-SA" sz="2000" b="1" dirty="0" smtClean="0"/>
          </a:p>
        </p:txBody>
      </p:sp>
      <p:sp>
        <p:nvSpPr>
          <p:cNvPr id="7" name="عنوان 1"/>
          <p:cNvSpPr txBox="1">
            <a:spLocks/>
          </p:cNvSpPr>
          <p:nvPr/>
        </p:nvSpPr>
        <p:spPr>
          <a:xfrm>
            <a:off x="683568" y="162826"/>
            <a:ext cx="7772400" cy="837282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lt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1" anchor="t">
            <a:normAutofit fontScale="85000" lnSpcReduction="20000"/>
          </a:bodyPr>
          <a:lstStyle/>
          <a:p>
            <a:pPr marL="449263" lvl="0" indent="-449263" algn="ctr" rtl="0">
              <a:lnSpc>
                <a:spcPct val="150000"/>
              </a:lnSpc>
              <a:spcBef>
                <a:spcPct val="0"/>
              </a:spcBef>
            </a:pPr>
            <a:r>
              <a:rPr lang="en-US" sz="4400" b="1" dirty="0" smtClean="0">
                <a:solidFill>
                  <a:srgbClr val="002060"/>
                </a:solidFill>
              </a:rPr>
              <a:t>Types of E-learning.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صورة 20" descr="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0694" y="2071678"/>
            <a:ext cx="3456384" cy="1944216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عنوان 1"/>
          <p:cNvSpPr txBox="1">
            <a:spLocks/>
          </p:cNvSpPr>
          <p:nvPr/>
        </p:nvSpPr>
        <p:spPr>
          <a:xfrm>
            <a:off x="827584" y="116632"/>
            <a:ext cx="7772400" cy="648072"/>
          </a:xfrm>
          <a:prstGeom prst="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t">
            <a:normAutofit fontScale="92500" lnSpcReduction="20000"/>
          </a:bodyPr>
          <a:lstStyle/>
          <a:p>
            <a:pPr algn="ctr"/>
            <a:r>
              <a:rPr lang="en-US" sz="4400" b="1" dirty="0" smtClean="0"/>
              <a:t>What is U-Learning ?</a:t>
            </a:r>
          </a:p>
          <a:p>
            <a:endParaRPr kumimoji="0" lang="ar-SA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سهم إلى اليمين 10"/>
          <p:cNvSpPr/>
          <p:nvPr/>
        </p:nvSpPr>
        <p:spPr>
          <a:xfrm>
            <a:off x="3635896" y="3356992"/>
            <a:ext cx="1944216" cy="576064"/>
          </a:xfrm>
          <a:prstGeom prst="rightArrow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SA"/>
          </a:p>
        </p:txBody>
      </p:sp>
      <p:grpSp>
        <p:nvGrpSpPr>
          <p:cNvPr id="18" name="مجموعة 17"/>
          <p:cNvGrpSpPr/>
          <p:nvPr/>
        </p:nvGrpSpPr>
        <p:grpSpPr>
          <a:xfrm>
            <a:off x="107504" y="1628800"/>
            <a:ext cx="4104456" cy="1800200"/>
            <a:chOff x="539552" y="1556792"/>
            <a:chExt cx="4104456" cy="1800200"/>
          </a:xfrm>
        </p:grpSpPr>
        <p:sp>
          <p:nvSpPr>
            <p:cNvPr id="8" name="مخطط انسيابي: رابط 7"/>
            <p:cNvSpPr/>
            <p:nvPr/>
          </p:nvSpPr>
          <p:spPr>
            <a:xfrm>
              <a:off x="539552" y="1556792"/>
              <a:ext cx="2664296" cy="1512168"/>
            </a:xfrm>
            <a:prstGeom prst="flowChartConnector">
              <a:avLst/>
            </a:prstGeom>
          </p:spPr>
          <p:style>
            <a:lnRef idx="0">
              <a:schemeClr val="accent1"/>
            </a:lnRef>
            <a:fillRef idx="3">
              <a:schemeClr val="accent1"/>
            </a:fillRef>
            <a:effectRef idx="3">
              <a:schemeClr val="accent1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800" b="1" dirty="0" smtClean="0"/>
                <a:t>E - LEARNING</a:t>
              </a:r>
              <a:endParaRPr lang="ar-SA" sz="2800" b="1" dirty="0"/>
            </a:p>
          </p:txBody>
        </p:sp>
        <p:grpSp>
          <p:nvGrpSpPr>
            <p:cNvPr id="14" name="مجموعة 13"/>
            <p:cNvGrpSpPr/>
            <p:nvPr/>
          </p:nvGrpSpPr>
          <p:grpSpPr>
            <a:xfrm>
              <a:off x="2987824" y="1844824"/>
              <a:ext cx="1656184" cy="1512168"/>
              <a:chOff x="2987824" y="1844824"/>
              <a:chExt cx="1656184" cy="1512168"/>
            </a:xfrm>
          </p:grpSpPr>
          <p:sp>
            <p:nvSpPr>
              <p:cNvPr id="12" name="سهم إلى اليمين 11"/>
              <p:cNvSpPr/>
              <p:nvPr/>
            </p:nvSpPr>
            <p:spPr>
              <a:xfrm rot="5400000">
                <a:off x="3815916" y="2600908"/>
                <a:ext cx="936104" cy="576064"/>
              </a:xfrm>
              <a:prstGeom prst="rightArrow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3" name="علامة الطرح 12"/>
              <p:cNvSpPr/>
              <p:nvPr/>
            </p:nvSpPr>
            <p:spPr>
              <a:xfrm>
                <a:off x="2987824" y="1844824"/>
                <a:ext cx="1656184" cy="936104"/>
              </a:xfrm>
              <a:prstGeom prst="mathMinus">
                <a:avLst/>
              </a:prstGeom>
            </p:spPr>
            <p:style>
              <a:lnRef idx="0">
                <a:schemeClr val="accent1"/>
              </a:lnRef>
              <a:fillRef idx="3">
                <a:schemeClr val="accent1"/>
              </a:fillRef>
              <a:effectRef idx="3">
                <a:schemeClr val="accent1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grpSp>
        <p:nvGrpSpPr>
          <p:cNvPr id="19" name="مجموعة 18"/>
          <p:cNvGrpSpPr/>
          <p:nvPr/>
        </p:nvGrpSpPr>
        <p:grpSpPr>
          <a:xfrm>
            <a:off x="107504" y="3861048"/>
            <a:ext cx="4104456" cy="1872208"/>
            <a:chOff x="539552" y="3645024"/>
            <a:chExt cx="4104456" cy="1872208"/>
          </a:xfrm>
        </p:grpSpPr>
        <p:sp>
          <p:nvSpPr>
            <p:cNvPr id="10" name="مخطط انسيابي: رابط 9"/>
            <p:cNvSpPr/>
            <p:nvPr/>
          </p:nvSpPr>
          <p:spPr>
            <a:xfrm>
              <a:off x="539552" y="4005064"/>
              <a:ext cx="2664296" cy="1512168"/>
            </a:xfrm>
            <a:prstGeom prst="flowChartConnector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1" anchor="ctr"/>
            <a:lstStyle/>
            <a:p>
              <a:pPr algn="ctr"/>
              <a:r>
                <a:rPr lang="en-US" sz="2800" b="1" dirty="0" smtClean="0"/>
                <a:t>M - LEARNING</a:t>
              </a:r>
              <a:endParaRPr lang="ar-SA" sz="2800" b="1" dirty="0"/>
            </a:p>
          </p:txBody>
        </p:sp>
        <p:grpSp>
          <p:nvGrpSpPr>
            <p:cNvPr id="15" name="مجموعة 14"/>
            <p:cNvGrpSpPr/>
            <p:nvPr/>
          </p:nvGrpSpPr>
          <p:grpSpPr>
            <a:xfrm flipV="1">
              <a:off x="2987824" y="3645024"/>
              <a:ext cx="1656184" cy="1584176"/>
              <a:chOff x="2987824" y="1844824"/>
              <a:chExt cx="1656184" cy="1512168"/>
            </a:xfrm>
          </p:grpSpPr>
          <p:sp>
            <p:nvSpPr>
              <p:cNvPr id="16" name="سهم إلى اليمين 15"/>
              <p:cNvSpPr/>
              <p:nvPr/>
            </p:nvSpPr>
            <p:spPr>
              <a:xfrm rot="5400000">
                <a:off x="3815916" y="2600908"/>
                <a:ext cx="936104" cy="576064"/>
              </a:xfrm>
              <a:prstGeom prst="rightArrow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  <p:sp>
            <p:nvSpPr>
              <p:cNvPr id="17" name="علامة الطرح 16"/>
              <p:cNvSpPr/>
              <p:nvPr/>
            </p:nvSpPr>
            <p:spPr>
              <a:xfrm>
                <a:off x="2987824" y="1844824"/>
                <a:ext cx="1656184" cy="936104"/>
              </a:xfrm>
              <a:prstGeom prst="mathMinus">
                <a:avLst/>
              </a:prstGeom>
            </p:spPr>
            <p:style>
              <a:lnRef idx="0">
                <a:schemeClr val="accent2"/>
              </a:lnRef>
              <a:fillRef idx="3">
                <a:schemeClr val="accent2"/>
              </a:fillRef>
              <a:effectRef idx="3">
                <a:schemeClr val="accent2"/>
              </a:effectRef>
              <a:fontRef idx="minor">
                <a:schemeClr val="lt1"/>
              </a:fontRef>
            </p:style>
            <p:txBody>
              <a:bodyPr rtlCol="1" anchor="ctr"/>
              <a:lstStyle/>
              <a:p>
                <a:pPr algn="ctr"/>
                <a:endParaRPr lang="ar-SA"/>
              </a:p>
            </p:txBody>
          </p:sp>
        </p:grpSp>
      </p:grpSp>
      <p:sp>
        <p:nvSpPr>
          <p:cNvPr id="22" name="مربع نص 21"/>
          <p:cNvSpPr txBox="1"/>
          <p:nvPr/>
        </p:nvSpPr>
        <p:spPr>
          <a:xfrm>
            <a:off x="3347864" y="5517232"/>
            <a:ext cx="5400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 smtClean="0">
                <a:solidFill>
                  <a:srgbClr val="C00000"/>
                </a:solidFill>
              </a:rPr>
              <a:t>M-learning or mobile learning is "learning across multiple contexts, through social and content interactions, using personal electronic devices".</a:t>
            </a:r>
          </a:p>
          <a:p>
            <a:pPr algn="l"/>
            <a:endParaRPr lang="ar-SA" b="1" dirty="0">
              <a:solidFill>
                <a:srgbClr val="C00000"/>
              </a:solidFill>
            </a:endParaRPr>
          </a:p>
        </p:txBody>
      </p:sp>
      <p:sp>
        <p:nvSpPr>
          <p:cNvPr id="23" name="مربع نص 22"/>
          <p:cNvSpPr txBox="1"/>
          <p:nvPr/>
        </p:nvSpPr>
        <p:spPr>
          <a:xfrm>
            <a:off x="3419872" y="1004535"/>
            <a:ext cx="5400600" cy="1200329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/>
            <a:r>
              <a:rPr lang="en-US" b="1" dirty="0" smtClean="0">
                <a:solidFill>
                  <a:srgbClr val="0070C0"/>
                </a:solidFill>
              </a:rPr>
              <a:t>E learning system based on formalized teaching but with the help of electronic resources is known as E-learning. While teaching can be based in or out of the </a:t>
            </a:r>
            <a:r>
              <a:rPr lang="ar-SA" b="1" dirty="0" err="1" smtClean="0">
                <a:solidFill>
                  <a:srgbClr val="0070C0"/>
                </a:solidFill>
              </a:rPr>
              <a:t>.</a:t>
            </a:r>
            <a:r>
              <a:rPr lang="en-US" b="1" dirty="0" smtClean="0">
                <a:solidFill>
                  <a:srgbClr val="0070C0"/>
                </a:solidFill>
              </a:rPr>
              <a:t>classrooms</a:t>
            </a:r>
            <a:endParaRPr lang="ar-SA" b="1" dirty="0">
              <a:solidFill>
                <a:srgbClr val="0070C0"/>
              </a:solidFill>
            </a:endParaRPr>
          </a:p>
        </p:txBody>
      </p:sp>
      <p:sp>
        <p:nvSpPr>
          <p:cNvPr id="20" name="مستطيل مستدير الزوايا 19"/>
          <p:cNvSpPr/>
          <p:nvPr/>
        </p:nvSpPr>
        <p:spPr>
          <a:xfrm>
            <a:off x="5715008" y="3786190"/>
            <a:ext cx="3357554" cy="857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1" anchor="ctr"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2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Ubiquitous </a:t>
            </a:r>
            <a:r>
              <a:rPr lang="en-US" sz="2800" b="1" spc="50" dirty="0" smtClean="0">
                <a:ln w="11430"/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learning</a:t>
            </a:r>
            <a:endParaRPr lang="en-US" sz="2800" b="1" spc="50" dirty="0" smtClean="0">
              <a:ln w="11430"/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1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1" grpId="0" animBg="1"/>
      <p:bldP spid="22" grpId="0"/>
      <p:bldP spid="23" grpId="0"/>
      <p:bldP spid="2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Thank You For Your Attention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وان 1"/>
          <p:cNvSpPr txBox="1">
            <a:spLocks/>
          </p:cNvSpPr>
          <p:nvPr/>
        </p:nvSpPr>
        <p:spPr>
          <a:xfrm>
            <a:off x="609280" y="3000372"/>
            <a:ext cx="8177562" cy="3143272"/>
          </a:xfrm>
          <a:prstGeom prst="rect">
            <a:avLst/>
          </a:prstGeom>
        </p:spPr>
        <p:txBody>
          <a:bodyPr vert="horz" lIns="91440" tIns="45720" rIns="91440" bIns="45720" rtlCol="1" anchor="ctr">
            <a:normAutofit fontScale="62500" lnSpcReduction="2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lang="en-US" sz="7700" b="1" cap="all" dirty="0" smtClean="0">
                <a:ln w="0"/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ENGLISH</a:t>
            </a:r>
            <a:r>
              <a:rPr lang="en-US" sz="7700" b="1" cap="all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 READING </a:t>
            </a:r>
          </a:p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lang="en-US" sz="6600" b="1" cap="all" dirty="0" smtClean="0">
                <a:ln w="0"/>
                <a:solidFill>
                  <a:srgbClr val="C0000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IN </a:t>
            </a:r>
          </a:p>
          <a:p>
            <a:pPr lvl="0" algn="ctr">
              <a:lnSpc>
                <a:spcPct val="170000"/>
              </a:lnSpc>
              <a:spcBef>
                <a:spcPct val="0"/>
              </a:spcBef>
            </a:pPr>
            <a:r>
              <a:rPr lang="en-US" sz="7000" b="1" cap="all" dirty="0" smtClean="0">
                <a:ln w="0"/>
                <a:solidFill>
                  <a:srgbClr val="002060"/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EDUCATION</a:t>
            </a:r>
            <a:r>
              <a:rPr lang="en-US" sz="7000" b="1" cap="all" dirty="0" smtClean="0">
                <a:ln w="0"/>
                <a:solidFill>
                  <a:schemeClr val="accent3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 </a:t>
            </a:r>
            <a:r>
              <a:rPr lang="en-US" sz="7000" b="1" cap="all" dirty="0" smtClean="0">
                <a:ln w="0"/>
                <a:solidFill>
                  <a:schemeClr val="accent6">
                    <a:lumMod val="75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TECHNOLOGY</a:t>
            </a:r>
          </a:p>
        </p:txBody>
      </p:sp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85918" y="1785926"/>
            <a:ext cx="5686400" cy="1470025"/>
          </a:xfrm>
        </p:spPr>
        <p:txBody>
          <a:bodyPr>
            <a:normAutofit/>
          </a:bodyPr>
          <a:lstStyle/>
          <a:p>
            <a:r>
              <a:rPr lang="en-US" sz="66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Course</a:t>
            </a:r>
            <a:endParaRPr lang="ar-SA" sz="66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4" name="صورة 3" descr="4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428604"/>
            <a:ext cx="3098054" cy="12288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79512" y="188641"/>
            <a:ext cx="8712968" cy="864096"/>
          </a:xfr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Educational presentation Objectives</a:t>
            </a:r>
          </a:p>
        </p:txBody>
      </p:sp>
      <p:sp>
        <p:nvSpPr>
          <p:cNvPr id="3" name="عنوان 1"/>
          <p:cNvSpPr txBox="1">
            <a:spLocks/>
          </p:cNvSpPr>
          <p:nvPr/>
        </p:nvSpPr>
        <p:spPr>
          <a:xfrm>
            <a:off x="0" y="1484784"/>
            <a:ext cx="9144000" cy="5373216"/>
          </a:xfrm>
          <a:prstGeom prst="rect">
            <a:avLst/>
          </a:prstGeom>
        </p:spPr>
        <p:txBody>
          <a:bodyPr vert="horz" lIns="91440" tIns="45720" rIns="91440" bIns="45720" rtlCol="1" anchor="t">
            <a:noAutofit/>
          </a:bodyPr>
          <a:lstStyle/>
          <a:p>
            <a:pPr marL="449263" lvl="0" indent="-449263" algn="l" rt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800" b="1" dirty="0" smtClean="0">
                <a:latin typeface="+mj-lt"/>
                <a:ea typeface="+mj-ea"/>
                <a:cs typeface="+mj-cs"/>
              </a:rPr>
              <a:t>Definition of Educational Technology.</a:t>
            </a:r>
          </a:p>
          <a:p>
            <a:pPr marL="449263" lvl="0" indent="-449263" algn="l" rt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Traditional Education.</a:t>
            </a:r>
          </a:p>
          <a:p>
            <a:pPr marL="449263" lvl="0" indent="-449263" algn="l" rt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7030A0"/>
                </a:solidFill>
                <a:latin typeface="+mj-lt"/>
                <a:ea typeface="+mj-ea"/>
                <a:cs typeface="+mj-cs"/>
              </a:rPr>
              <a:t>E-Learning.</a:t>
            </a:r>
          </a:p>
          <a:p>
            <a:pPr marL="449263" lvl="0" indent="-449263" algn="l" rt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800" b="1" dirty="0" smtClean="0">
                <a:solidFill>
                  <a:srgbClr val="FF0000"/>
                </a:solidFill>
                <a:latin typeface="+mj-lt"/>
                <a:ea typeface="+mj-ea"/>
                <a:cs typeface="+mj-cs"/>
              </a:rPr>
              <a:t>Advantages and Disadvantages of Traditional Education.</a:t>
            </a:r>
          </a:p>
          <a:p>
            <a:pPr marL="449263" lvl="0" indent="-449263" algn="l" rt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4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Advantages and Disadvantages of E – learning.</a:t>
            </a:r>
          </a:p>
          <a:p>
            <a:pPr marL="449263" lvl="0" indent="-449263" algn="l" rt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Types of E-learning.</a:t>
            </a:r>
          </a:p>
          <a:p>
            <a:pPr marL="449263" lvl="0" indent="-449263" algn="l" rtl="0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</a:rPr>
              <a:t>U-Learning.</a:t>
            </a:r>
            <a:endParaRPr lang="en-US" sz="2800" b="1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95536" y="332657"/>
            <a:ext cx="8352928" cy="1008112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marL="449263" lvl="0" indent="-449263" rtl="0">
              <a:lnSpc>
                <a:spcPct val="150000"/>
              </a:lnSpc>
            </a:pPr>
            <a:r>
              <a:rPr lang="en-US" b="1" dirty="0" smtClean="0"/>
              <a:t>Definition of Educational Technology</a:t>
            </a:r>
          </a:p>
        </p:txBody>
      </p:sp>
      <p:sp>
        <p:nvSpPr>
          <p:cNvPr id="3" name="مستطيل مستدير الزوايا 2"/>
          <p:cNvSpPr/>
          <p:nvPr/>
        </p:nvSpPr>
        <p:spPr>
          <a:xfrm>
            <a:off x="785786" y="4714884"/>
            <a:ext cx="7786742" cy="1857388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the </a:t>
            </a:r>
            <a:r>
              <a:rPr lang="en-US" sz="2000" b="1" dirty="0" smtClean="0">
                <a:solidFill>
                  <a:srgbClr val="00B0F0"/>
                </a:solidFill>
              </a:rPr>
              <a:t>study and ethical practice </a:t>
            </a:r>
            <a:r>
              <a:rPr lang="en-US" sz="2000" b="1" dirty="0" smtClean="0"/>
              <a:t>of </a:t>
            </a:r>
            <a:r>
              <a:rPr lang="en-US" sz="2000" b="1" dirty="0" smtClean="0">
                <a:solidFill>
                  <a:srgbClr val="00B050"/>
                </a:solidFill>
              </a:rPr>
              <a:t>facilitating learning </a:t>
            </a:r>
            <a:r>
              <a:rPr lang="en-US" sz="2000" b="1" dirty="0" smtClean="0"/>
              <a:t>and </a:t>
            </a: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improving performance</a:t>
            </a:r>
            <a:r>
              <a:rPr lang="en-US" sz="2000" b="1" dirty="0" smtClean="0"/>
              <a:t> by </a:t>
            </a:r>
            <a:r>
              <a:rPr lang="en-US" sz="2000" b="1" dirty="0" smtClean="0">
                <a:solidFill>
                  <a:srgbClr val="C00000"/>
                </a:solidFill>
              </a:rPr>
              <a:t>creating</a:t>
            </a:r>
            <a:r>
              <a:rPr lang="en-US" sz="2000" b="1" dirty="0" smtClean="0"/>
              <a:t>, </a:t>
            </a:r>
            <a:r>
              <a:rPr lang="en-US" sz="2000" b="1" dirty="0" smtClean="0">
                <a:solidFill>
                  <a:srgbClr val="002060"/>
                </a:solidFill>
              </a:rPr>
              <a:t>using</a:t>
            </a:r>
            <a:r>
              <a:rPr lang="en-US" sz="2000" b="1" dirty="0" smtClean="0"/>
              <a:t>, and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</a:rPr>
              <a:t>managing appropriate technological processes</a:t>
            </a:r>
            <a:r>
              <a:rPr lang="en-US" sz="2000" b="1" dirty="0" smtClean="0"/>
              <a:t> and </a:t>
            </a:r>
            <a:r>
              <a:rPr lang="en-US" sz="2000" b="1" dirty="0" smtClean="0">
                <a:solidFill>
                  <a:srgbClr val="C00000"/>
                </a:solidFill>
              </a:rPr>
              <a:t>resources</a:t>
            </a:r>
          </a:p>
          <a:p>
            <a:pPr algn="ctr"/>
            <a:endParaRPr lang="ar-SA" sz="2000" b="1" dirty="0"/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785786" y="3286124"/>
            <a:ext cx="7786742" cy="1285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accent3">
                    <a:lumMod val="50000"/>
                  </a:schemeClr>
                </a:solidFill>
              </a:rPr>
              <a:t>Learning through </a:t>
            </a:r>
            <a:r>
              <a:rPr lang="en-US" sz="2000" b="1" dirty="0" smtClean="0"/>
              <a:t>the use of </a:t>
            </a:r>
            <a:r>
              <a:rPr lang="en-US" sz="2000" b="1" dirty="0" smtClean="0">
                <a:solidFill>
                  <a:schemeClr val="accent4">
                    <a:lumMod val="75000"/>
                  </a:schemeClr>
                </a:solidFill>
              </a:rPr>
              <a:t>modern technology</a:t>
            </a:r>
          </a:p>
        </p:txBody>
      </p:sp>
      <p:sp>
        <p:nvSpPr>
          <p:cNvPr id="5" name="مستطيل مستدير الزوايا 4"/>
          <p:cNvSpPr/>
          <p:nvPr/>
        </p:nvSpPr>
        <p:spPr>
          <a:xfrm>
            <a:off x="785786" y="1785926"/>
            <a:ext cx="7786742" cy="1285884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Modern teaching aids </a:t>
            </a:r>
            <a:r>
              <a:rPr lang="en-US" sz="2000" b="1" dirty="0" smtClean="0"/>
              <a:t>used in </a:t>
            </a:r>
            <a:r>
              <a:rPr lang="en-US" sz="2000" b="1" dirty="0" smtClean="0">
                <a:solidFill>
                  <a:srgbClr val="FF0000"/>
                </a:solidFill>
              </a:rPr>
              <a:t>teaching</a:t>
            </a:r>
            <a:r>
              <a:rPr lang="en-US" sz="2000" b="1" dirty="0" smtClean="0"/>
              <a:t> and learning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323528" y="332656"/>
            <a:ext cx="8496944" cy="936104"/>
          </a:xfr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en-US" b="1" dirty="0" smtClean="0"/>
              <a:t>Definition OF Traditional education</a:t>
            </a:r>
            <a:endParaRPr lang="ar-SA" b="1" dirty="0"/>
          </a:p>
        </p:txBody>
      </p:sp>
      <p:sp>
        <p:nvSpPr>
          <p:cNvPr id="4" name="عنوان 1"/>
          <p:cNvSpPr txBox="1">
            <a:spLocks/>
          </p:cNvSpPr>
          <p:nvPr/>
        </p:nvSpPr>
        <p:spPr>
          <a:xfrm>
            <a:off x="642910" y="3709052"/>
            <a:ext cx="7772400" cy="279178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b="1" dirty="0" smtClean="0"/>
              <a:t>Use of traditional methods and </a:t>
            </a:r>
            <a:r>
              <a:rPr lang="en-US" b="1" dirty="0" smtClean="0">
                <a:solidFill>
                  <a:srgbClr val="00B050"/>
                </a:solidFill>
              </a:rPr>
              <a:t>old teaching methods</a:t>
            </a:r>
            <a:r>
              <a:rPr lang="en-US" b="1" dirty="0" smtClean="0"/>
              <a:t> based on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</a:rPr>
              <a:t>teaching curriculum</a:t>
            </a:r>
            <a:r>
              <a:rPr lang="en-US" b="1" dirty="0" smtClean="0"/>
              <a:t> and content for students and the use of old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educational tools </a:t>
            </a:r>
            <a:r>
              <a:rPr lang="en-US" b="1" dirty="0" smtClean="0"/>
              <a:t>such as blackboard, pens and </a:t>
            </a:r>
            <a:r>
              <a:rPr lang="en-US" b="1" dirty="0" smtClean="0">
                <a:solidFill>
                  <a:srgbClr val="FF0000"/>
                </a:solidFill>
              </a:rPr>
              <a:t>textbook</a:t>
            </a:r>
            <a:r>
              <a:rPr lang="en-US" b="1" dirty="0" smtClean="0"/>
              <a:t> and the teacher is only to display any information regardless of </a:t>
            </a:r>
            <a:r>
              <a:rPr lang="en-US" b="1" dirty="0" smtClean="0">
                <a:solidFill>
                  <a:srgbClr val="7030A0"/>
                </a:solidFill>
              </a:rPr>
              <a:t>the level of mental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0070C0"/>
                </a:solidFill>
              </a:rPr>
              <a:t>age</a:t>
            </a:r>
            <a:r>
              <a:rPr lang="en-US" b="1" dirty="0" smtClean="0"/>
              <a:t> or </a:t>
            </a:r>
            <a:r>
              <a:rPr lang="en-US" b="1" dirty="0" smtClean="0">
                <a:solidFill>
                  <a:srgbClr val="FF0000"/>
                </a:solidFill>
              </a:rPr>
              <a:t>efficiency</a:t>
            </a:r>
            <a:endParaRPr lang="ar-SA" b="1" dirty="0" smtClean="0">
              <a:solidFill>
                <a:srgbClr val="FF0000"/>
              </a:solidFill>
            </a:endParaRPr>
          </a:p>
          <a:p>
            <a:pPr lvl="0" algn="ctr">
              <a:spcBef>
                <a:spcPct val="0"/>
              </a:spcBef>
            </a:pPr>
            <a:endParaRPr lang="ar-SA" dirty="0" smtClean="0"/>
          </a:p>
          <a:p>
            <a:pPr lvl="0" algn="ctr">
              <a:spcBef>
                <a:spcPct val="0"/>
              </a:spcBef>
            </a:pPr>
            <a:r>
              <a:rPr lang="en-US" b="1" dirty="0" smtClean="0">
                <a:solidFill>
                  <a:srgbClr val="C00000"/>
                </a:solidFill>
              </a:rPr>
              <a:t>It depends on three basic pillars: </a:t>
            </a:r>
            <a:r>
              <a:rPr lang="en-US" b="1" dirty="0" smtClean="0">
                <a:solidFill>
                  <a:schemeClr val="accent3">
                    <a:lumMod val="50000"/>
                  </a:schemeClr>
                </a:solidFill>
              </a:rPr>
              <a:t>teacher</a:t>
            </a:r>
            <a:r>
              <a:rPr lang="en-US" b="1" dirty="0" smtClean="0">
                <a:solidFill>
                  <a:srgbClr val="C00000"/>
                </a:solidFill>
              </a:rPr>
              <a:t>, </a:t>
            </a:r>
            <a:r>
              <a:rPr lang="en-US" b="1" dirty="0" smtClean="0">
                <a:solidFill>
                  <a:srgbClr val="0070C0"/>
                </a:solidFill>
              </a:rPr>
              <a:t>learner</a:t>
            </a:r>
            <a:r>
              <a:rPr lang="en-US" b="1" dirty="0" smtClean="0">
                <a:solidFill>
                  <a:srgbClr val="C00000"/>
                </a:solidFill>
              </a:rPr>
              <a:t> and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information</a:t>
            </a:r>
            <a:r>
              <a:rPr lang="en-US" b="1" dirty="0" smtClean="0">
                <a:solidFill>
                  <a:srgbClr val="C00000"/>
                </a:solidFill>
              </a:rPr>
              <a:t>.</a:t>
            </a:r>
          </a:p>
          <a:p>
            <a:pPr lvl="0" algn="ctr">
              <a:spcBef>
                <a:spcPct val="0"/>
              </a:spcBef>
            </a:pPr>
            <a:endParaRPr lang="ar-SA" dirty="0" smtClean="0"/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642910" y="1714488"/>
            <a:ext cx="7772400" cy="15001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en-US" sz="2400" b="1" dirty="0" smtClean="0">
                <a:solidFill>
                  <a:srgbClr val="C00000"/>
                </a:solidFill>
              </a:rPr>
              <a:t>Education </a:t>
            </a:r>
            <a:r>
              <a:rPr lang="en-US" sz="2400" b="1" dirty="0" smtClean="0"/>
              <a:t>using </a:t>
            </a:r>
            <a:r>
              <a:rPr lang="en-US" sz="2400" b="1" dirty="0" smtClean="0">
                <a:solidFill>
                  <a:srgbClr val="0070C0"/>
                </a:solidFill>
              </a:rPr>
              <a:t>old teaching </a:t>
            </a:r>
            <a:r>
              <a:rPr lang="en-US" sz="2400" b="1" dirty="0" smtClean="0">
                <a:solidFill>
                  <a:schemeClr val="accent3">
                    <a:lumMod val="50000"/>
                  </a:schemeClr>
                </a:solidFill>
              </a:rPr>
              <a:t>aids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2195736" y="332656"/>
            <a:ext cx="4968552" cy="864096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1" anchor="t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400" b="1" dirty="0" smtClean="0">
                <a:latin typeface="+mj-lt"/>
                <a:ea typeface="+mj-ea"/>
                <a:cs typeface="+mj-cs"/>
              </a:rPr>
              <a:t>E-Learning</a:t>
            </a:r>
          </a:p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SA" sz="4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مستطيل مستدير الزوايا 3"/>
          <p:cNvSpPr/>
          <p:nvPr/>
        </p:nvSpPr>
        <p:spPr>
          <a:xfrm>
            <a:off x="1285852" y="1714488"/>
            <a:ext cx="6858048" cy="1571636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000" b="1" dirty="0" smtClean="0"/>
              <a:t>The delivery of a learning, </a:t>
            </a:r>
            <a:r>
              <a:rPr lang="en-US" sz="2000" b="1" dirty="0" smtClean="0">
                <a:solidFill>
                  <a:srgbClr val="7030A0"/>
                </a:solidFill>
              </a:rPr>
              <a:t>training</a:t>
            </a:r>
            <a:r>
              <a:rPr lang="en-US" sz="2000" b="1" dirty="0" smtClean="0"/>
              <a:t> or </a:t>
            </a:r>
            <a:r>
              <a:rPr lang="en-US" sz="2000" b="1" dirty="0" smtClean="0">
                <a:solidFill>
                  <a:srgbClr val="C00000"/>
                </a:solidFill>
              </a:rPr>
              <a:t>education program </a:t>
            </a:r>
            <a:r>
              <a:rPr lang="en-US" sz="2000" b="1" dirty="0" smtClean="0"/>
              <a:t>by </a:t>
            </a:r>
            <a:r>
              <a:rPr lang="en-US" sz="2000" b="1" dirty="0" smtClean="0">
                <a:solidFill>
                  <a:srgbClr val="00B050"/>
                </a:solidFill>
              </a:rPr>
              <a:t>electronic</a:t>
            </a:r>
            <a:r>
              <a:rPr lang="en-US" sz="2000" b="1" dirty="0" smtClean="0"/>
              <a:t> means</a:t>
            </a:r>
            <a:endParaRPr lang="ar-SA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571472" y="357166"/>
            <a:ext cx="7772400" cy="785818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 fontScale="77500" lnSpcReduction="20000"/>
          </a:bodyPr>
          <a:lstStyle/>
          <a:p>
            <a:pPr marL="449263" lvl="0" indent="-449263" algn="ctr" rtl="0">
              <a:lnSpc>
                <a:spcPct val="150000"/>
              </a:lnSpc>
              <a:spcBef>
                <a:spcPct val="0"/>
              </a:spcBef>
            </a:pPr>
            <a:r>
              <a:rPr lang="en-US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Advantages of Traditional Education.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1000100" y="1643050"/>
            <a:ext cx="6929486" cy="33575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marL="514350" lvl="0" indent="-514350" algn="l" rtl="0">
              <a:spcBef>
                <a:spcPct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rgbClr val="00B050"/>
                </a:solidFill>
              </a:rPr>
              <a:t>Meet </a:t>
            </a:r>
            <a:r>
              <a:rPr lang="en-US" sz="2000" b="1" dirty="0" smtClean="0">
                <a:solidFill>
                  <a:srgbClr val="00B050"/>
                </a:solidFill>
              </a:rPr>
              <a:t>the teacher and the learner face to </a:t>
            </a:r>
            <a:r>
              <a:rPr lang="en-US" sz="2000" b="1" dirty="0" smtClean="0">
                <a:solidFill>
                  <a:srgbClr val="00B050"/>
                </a:solidFill>
              </a:rPr>
              <a:t>face.</a:t>
            </a:r>
          </a:p>
          <a:p>
            <a:pPr marL="514350" lvl="0" indent="-514350" algn="l" rtl="0">
              <a:spcBef>
                <a:spcPct val="0"/>
              </a:spcBef>
              <a:buFont typeface="+mj-lt"/>
              <a:buAutoNum type="arabicPeriod"/>
            </a:pPr>
            <a:endParaRPr lang="en-US" sz="2000" b="1" dirty="0" smtClean="0">
              <a:solidFill>
                <a:srgbClr val="00B050"/>
              </a:solidFill>
            </a:endParaRPr>
          </a:p>
          <a:p>
            <a:pPr marL="514350" lvl="0" indent="-514350" algn="l" rtl="0">
              <a:spcBef>
                <a:spcPct val="0"/>
              </a:spcBef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Can 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be implemented in various educational </a:t>
            </a:r>
            <a:endParaRPr lang="ar-SA" sz="2000" b="1" dirty="0" smtClean="0">
              <a:solidFill>
                <a:schemeClr val="accent4">
                  <a:lumMod val="50000"/>
                </a:schemeClr>
              </a:solidFill>
            </a:endParaRPr>
          </a:p>
          <a:p>
            <a:pPr marL="514350" lvl="0" indent="-514350" algn="l">
              <a:spcBef>
                <a:spcPct val="0"/>
              </a:spcBef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environments</a:t>
            </a: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.   </a:t>
            </a:r>
          </a:p>
          <a:p>
            <a:pPr marL="514350" lvl="0" indent="-514350" algn="l">
              <a:spcBef>
                <a:spcPct val="0"/>
              </a:spcBef>
            </a:pPr>
            <a:r>
              <a:rPr lang="en-US" sz="2000" b="1" dirty="0" smtClean="0">
                <a:solidFill>
                  <a:schemeClr val="accent4">
                    <a:lumMod val="50000"/>
                  </a:schemeClr>
                </a:solidFill>
              </a:rPr>
              <a:t> </a:t>
            </a:r>
          </a:p>
          <a:p>
            <a:pPr marL="514350" lvl="0" indent="-514350" algn="l">
              <a:spcBef>
                <a:spcPct val="0"/>
              </a:spcBef>
            </a:pPr>
            <a:r>
              <a:rPr lang="en-US" sz="2000" b="1" dirty="0" smtClean="0">
                <a:solidFill>
                  <a:srgbClr val="C00000"/>
                </a:solidFill>
              </a:rPr>
              <a:t>3.  Served </a:t>
            </a:r>
            <a:r>
              <a:rPr lang="en-US" sz="2000" b="1" dirty="0" smtClean="0">
                <a:solidFill>
                  <a:srgbClr val="C00000"/>
                </a:solidFill>
              </a:rPr>
              <a:t>a large slice of society due to previous living conditions.</a:t>
            </a:r>
          </a:p>
          <a:p>
            <a:pPr marL="514350" lvl="0" indent="-514350" algn="l">
              <a:spcBef>
                <a:spcPct val="0"/>
              </a:spcBef>
            </a:pPr>
            <a:endParaRPr lang="en-US" sz="2000" b="1" dirty="0" smtClean="0"/>
          </a:p>
          <a:p>
            <a:pPr marL="514350" lvl="0" indent="-514350" algn="l" rtl="0">
              <a:spcBef>
                <a:spcPct val="0"/>
              </a:spcBef>
            </a:pPr>
            <a:r>
              <a:rPr lang="en-US" sz="2000" b="1" dirty="0" smtClean="0"/>
              <a:t>4.   Financial </a:t>
            </a:r>
            <a:r>
              <a:rPr lang="en-US" sz="2000" b="1" dirty="0" smtClean="0"/>
              <a:t>cost is lower.</a:t>
            </a:r>
          </a:p>
          <a:p>
            <a:pPr marL="514350" lvl="0" indent="-514350" algn="l">
              <a:spcBef>
                <a:spcPct val="0"/>
              </a:spcBef>
            </a:pPr>
            <a:endParaRPr lang="en-US" sz="2000" b="1" dirty="0" smtClean="0"/>
          </a:p>
          <a:p>
            <a:pPr marL="514350" lvl="0" indent="-514350" algn="l">
              <a:spcBef>
                <a:spcPct val="0"/>
              </a:spcBef>
            </a:pPr>
            <a:endParaRPr lang="en-US" sz="20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142876" y="214290"/>
            <a:ext cx="8715404" cy="808618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1" anchor="ctr"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4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Disadvantages of Traditional Education</a:t>
            </a:r>
            <a:endParaRPr kumimoji="0" lang="ar-SA" sz="4000" i="0" u="none" strike="noStrike" kern="1200" normalizeH="0" baseline="0" noProof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857224" y="1785926"/>
            <a:ext cx="7572428" cy="3786214"/>
          </a:xfrm>
          <a:prstGeom prst="rect">
            <a:avLst/>
          </a:prstGeom>
        </p:spPr>
        <p:txBody>
          <a:bodyPr vert="horz" lIns="91440" tIns="45720" rIns="91440" bIns="45720" rtlCol="1" anchor="t">
            <a:noAutofit/>
          </a:bodyPr>
          <a:lstStyle/>
          <a:p>
            <a:pPr marL="457200" lvl="0" indent="-457200" algn="l" rtl="0">
              <a:spcBef>
                <a:spcPct val="0"/>
              </a:spcBef>
              <a:buFont typeface="+mj-lt"/>
              <a:buAutoNum type="arabicPeriod"/>
            </a:pPr>
            <a:r>
              <a:rPr lang="en-US" sz="2400" dirty="0" smtClean="0">
                <a:solidFill>
                  <a:srgbClr val="FF0000"/>
                </a:solidFill>
              </a:rPr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negative role of the student as he is here only recipient of the information.</a:t>
            </a:r>
          </a:p>
          <a:p>
            <a:pPr marL="342900" lvl="0" indent="-342900" algn="l" rtl="0">
              <a:spcBef>
                <a:spcPct val="0"/>
              </a:spcBef>
            </a:pPr>
            <a:endParaRPr lang="en-US" sz="2400" dirty="0" smtClean="0"/>
          </a:p>
          <a:p>
            <a:pPr marL="457200" lvl="0" indent="-457200" algn="l" rtl="0">
              <a:spcBef>
                <a:spcPct val="0"/>
              </a:spcBef>
            </a:pP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2. The traditional approach concerned the mental aspect of the student.</a:t>
            </a:r>
          </a:p>
          <a:p>
            <a:pPr marL="342900" lvl="0" indent="-342900" algn="l" rtl="0">
              <a:spcBef>
                <a:spcPct val="0"/>
              </a:spcBef>
            </a:pPr>
            <a:endParaRPr lang="en-US" sz="2400" dirty="0" smtClean="0"/>
          </a:p>
          <a:p>
            <a:pPr marL="342900" lvl="0" indent="-342900" algn="l" rtl="0">
              <a:spcBef>
                <a:spcPct val="0"/>
              </a:spcBef>
            </a:pPr>
            <a:r>
              <a:rPr lang="en-US" sz="2400" dirty="0" smtClean="0">
                <a:solidFill>
                  <a:srgbClr val="7030A0"/>
                </a:solidFill>
              </a:rPr>
              <a:t>3.  </a:t>
            </a:r>
            <a:r>
              <a:rPr lang="en-US" sz="2400" dirty="0" smtClean="0">
                <a:solidFill>
                  <a:srgbClr val="7030A0"/>
                </a:solidFill>
              </a:rPr>
              <a:t>The </a:t>
            </a:r>
            <a:r>
              <a:rPr lang="en-US" sz="2400" dirty="0" smtClean="0">
                <a:solidFill>
                  <a:srgbClr val="7030A0"/>
                </a:solidFill>
              </a:rPr>
              <a:t>subjects focused on conservation and indoctrination.</a:t>
            </a:r>
          </a:p>
          <a:p>
            <a:pPr marL="342900" lvl="0" indent="-342900" algn="l" rtl="0">
              <a:spcBef>
                <a:spcPct val="0"/>
              </a:spcBef>
            </a:pPr>
            <a:endParaRPr lang="en-US" sz="2400" dirty="0" smtClean="0"/>
          </a:p>
          <a:p>
            <a:pPr marL="342900" lvl="0" indent="-342900" algn="l" rtl="0">
              <a:spcBef>
                <a:spcPct val="0"/>
              </a:spcBef>
            </a:pPr>
            <a:r>
              <a:rPr lang="en-US" sz="2400" dirty="0" smtClean="0"/>
              <a:t>4</a:t>
            </a:r>
            <a:r>
              <a:rPr lang="en-US" sz="2400" dirty="0" smtClean="0"/>
              <a:t>. </a:t>
            </a:r>
            <a:r>
              <a:rPr lang="en-US" sz="2400" dirty="0" smtClean="0"/>
              <a:t>non-observance </a:t>
            </a:r>
            <a:r>
              <a:rPr lang="en-US" sz="2400" dirty="0" smtClean="0"/>
              <a:t>of </a:t>
            </a:r>
            <a:r>
              <a:rPr lang="en-US" sz="2400" dirty="0" smtClean="0"/>
              <a:t>individual differences among students</a:t>
            </a:r>
          </a:p>
          <a:p>
            <a:pPr marL="342900" lvl="0" indent="-342900" algn="l" rtl="0">
              <a:spcBef>
                <a:spcPct val="0"/>
              </a:spcBef>
            </a:pPr>
            <a:endParaRPr lang="en-US" sz="2400" dirty="0" smtClean="0"/>
          </a:p>
          <a:p>
            <a:pPr marL="342900" lvl="0" indent="-342900" algn="l" rtl="0">
              <a:spcBef>
                <a:spcPct val="0"/>
              </a:spcBef>
            </a:pPr>
            <a:endParaRPr lang="en-US" sz="2400" dirty="0" smtClean="0"/>
          </a:p>
          <a:p>
            <a:pPr marL="342900" lvl="0" indent="-342900" algn="l" rtl="0">
              <a:spcBef>
                <a:spcPct val="0"/>
              </a:spcBef>
            </a:pPr>
            <a:endParaRPr lang="en-US" sz="2400" dirty="0" smtClean="0"/>
          </a:p>
          <a:p>
            <a:pPr marL="342900" lvl="0" indent="-342900" algn="l" rtl="0">
              <a:spcBef>
                <a:spcPct val="0"/>
              </a:spcBef>
            </a:pPr>
            <a:endParaRPr lang="ar-SA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1"/>
          <p:cNvSpPr txBox="1">
            <a:spLocks/>
          </p:cNvSpPr>
          <p:nvPr/>
        </p:nvSpPr>
        <p:spPr>
          <a:xfrm>
            <a:off x="714348" y="214290"/>
            <a:ext cx="7772400" cy="7858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0">
            <a:scrgbClr r="0" g="0" b="0"/>
          </a:lnRef>
          <a:fillRef idx="1001">
            <a:schemeClr val="dk2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1" anchor="ctr">
            <a:noAutofit/>
          </a:bodyPr>
          <a:lstStyle/>
          <a:p>
            <a:pPr marL="449263" lvl="0" indent="-449263" algn="ctr" rtl="0">
              <a:lnSpc>
                <a:spcPct val="150000"/>
              </a:lnSpc>
              <a:spcBef>
                <a:spcPct val="0"/>
              </a:spcBef>
            </a:pPr>
            <a:r>
              <a:rPr lang="en-US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Advantages of E – learning.</a:t>
            </a:r>
          </a:p>
        </p:txBody>
      </p:sp>
      <p:sp>
        <p:nvSpPr>
          <p:cNvPr id="5" name="عنوان 1"/>
          <p:cNvSpPr txBox="1">
            <a:spLocks/>
          </p:cNvSpPr>
          <p:nvPr/>
        </p:nvSpPr>
        <p:spPr>
          <a:xfrm>
            <a:off x="714348" y="1285860"/>
            <a:ext cx="4286280" cy="4714908"/>
          </a:xfrm>
          <a:prstGeom prst="rect">
            <a:avLst/>
          </a:prstGeom>
        </p:spPr>
        <p:txBody>
          <a:bodyPr vert="horz" lIns="91440" tIns="45720" rIns="91440" bIns="45720" rtlCol="1" anchor="t">
            <a:noAutofit/>
          </a:bodyPr>
          <a:lstStyle/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The student is the foundation.</a:t>
            </a:r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/>
              <a:t>Self-learning.</a:t>
            </a:r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7030A0"/>
                </a:solidFill>
              </a:rPr>
              <a:t>Provides more and more learning tools.</a:t>
            </a:r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Continued learning outside the school walls.</a:t>
            </a:r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rgbClr val="00B050"/>
                </a:solidFill>
              </a:rPr>
              <a:t>Eliminate the problem of individual differences.</a:t>
            </a:r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The teacher's role is directed, facilitator and facilitator of the educational process.</a:t>
            </a:r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/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/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/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smtClean="0"/>
          </a:p>
          <a:p>
            <a:pPr marL="273050" lvl="1" indent="-273050" algn="l" rtl="0">
              <a:lnSpc>
                <a:spcPct val="150000"/>
              </a:lnSpc>
              <a:buFont typeface="+mj-lt"/>
              <a:buAutoNum type="arabicPeriod"/>
            </a:pPr>
            <a:endParaRPr lang="en-US" sz="2000" b="1" dirty="0" err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525</Words>
  <Application>Microsoft Office PowerPoint</Application>
  <PresentationFormat>عرض على الشاشة (3:4)‏</PresentationFormat>
  <Paragraphs>103</Paragraphs>
  <Slides>14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سمة Office</vt:lpstr>
      <vt:lpstr>Student's Name AHMED MOHAMMED  MASHYAKHI</vt:lpstr>
      <vt:lpstr>Course</vt:lpstr>
      <vt:lpstr>Educational presentation Objectives</vt:lpstr>
      <vt:lpstr>Definition of Educational Technology</vt:lpstr>
      <vt:lpstr>Definition OF Traditional education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Thank You For Your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اسم الطالب</dc:title>
  <dc:creator>بستان الورد</dc:creator>
  <cp:lastModifiedBy>School</cp:lastModifiedBy>
  <cp:revision>72</cp:revision>
  <dcterms:created xsi:type="dcterms:W3CDTF">2018-09-14T12:29:55Z</dcterms:created>
  <dcterms:modified xsi:type="dcterms:W3CDTF">2018-09-18T06:37:32Z</dcterms:modified>
</cp:coreProperties>
</file>